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Avenir LT Std 1" panose="020B0604020202020204" charset="0"/>
      <p:regular r:id="rId3"/>
    </p:embeddedFont>
    <p:embeddedFont>
      <p:font typeface="Avenir LT Std 2" panose="020B0604020202020204" charset="0"/>
      <p:regular r:id="rId4"/>
    </p:embeddedFont>
    <p:embeddedFont>
      <p:font typeface="Avenir Next LT Pro 1" panose="020B0604020202020204" charset="0"/>
      <p:regular r:id="rId5"/>
    </p:embeddedFont>
    <p:embeddedFont>
      <p:font typeface="Avenir Next LT Pro 2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86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010100"/>
              </p:ext>
            </p:extLst>
          </p:nvPr>
        </p:nvGraphicFramePr>
        <p:xfrm>
          <a:off x="838200" y="1845477"/>
          <a:ext cx="5708585" cy="2655815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91270027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667661573"/>
                    </a:ext>
                  </a:extLst>
                </a:gridCol>
                <a:gridCol w="1060385">
                  <a:extLst>
                    <a:ext uri="{9D8B030D-6E8A-4147-A177-3AD203B41FA5}">
                      <a16:colId xmlns:a16="http://schemas.microsoft.com/office/drawing/2014/main" val="1977642185"/>
                    </a:ext>
                  </a:extLst>
                </a:gridCol>
              </a:tblGrid>
              <a:tr h="378237">
                <a:tc>
                  <a:txBody>
                    <a:bodyPr/>
                    <a:lstStyle/>
                    <a:p>
                      <a:pPr algn="ctr">
                        <a:lnSpc>
                          <a:spcPts val="2240"/>
                        </a:lnSpc>
                        <a:defRPr/>
                      </a:pP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4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FY23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4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FY24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4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FY25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237">
                <a:tc>
                  <a:txBody>
                    <a:bodyPr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T Std 1"/>
                          <a:ea typeface="Avenir LT Std 1"/>
                          <a:cs typeface="Avenir LT Std 1"/>
                          <a:sym typeface="Avenir LT Std 1"/>
                        </a:rPr>
                        <a:t>Number of active members, m 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5.0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6.2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7.2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393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T Std 1"/>
                          <a:ea typeface="Avenir LT Std 1"/>
                          <a:cs typeface="Avenir LT Std 1"/>
                          <a:sym typeface="Avenir LT Std 1"/>
                        </a:rPr>
                        <a:t>Number of food stores 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2,349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2,348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2,338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237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T Std 1"/>
                          <a:ea typeface="Avenir LT Std 1"/>
                          <a:cs typeface="Avenir LT Std 1"/>
                          <a:sym typeface="Avenir LT Std 1"/>
                        </a:rPr>
                        <a:t>Total revenue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venir LT Std 1"/>
                          <a:ea typeface="Avenir LT Std 1"/>
                          <a:cs typeface="Avenir LT Std 1"/>
                          <a:sym typeface="Avenir LT Std 1"/>
                        </a:rPr>
                        <a:t>, 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£m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venir LT Std 1"/>
                          <a:ea typeface="Avenir LT Std 1"/>
                          <a:cs typeface="Avenir LT Std 1"/>
                          <a:sym typeface="Avenir LT Std 1"/>
                        </a:rPr>
                        <a:t> </a:t>
                      </a:r>
                      <a:endParaRPr lang="en-US" sz="1100" b="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11,262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11,279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11,025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237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T Std 1"/>
                          <a:ea typeface="Avenir LT Std 1"/>
                          <a:cs typeface="Avenir LT Std 1"/>
                          <a:sym typeface="Avenir LT Std 1"/>
                        </a:rPr>
                        <a:t>Underlying EBITDA (Note 1),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£m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T Std 1"/>
                          <a:ea typeface="Avenir LT Std 1"/>
                          <a:cs typeface="Avenir LT Std 1"/>
                          <a:sym typeface="Avenir LT Std 1"/>
                        </a:rPr>
                        <a:t> 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468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481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327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237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T Std 1"/>
                          <a:ea typeface="Avenir LT Std 1"/>
                          <a:cs typeface="Avenir LT Std 1"/>
                          <a:sym typeface="Avenir LT Std 1"/>
                        </a:rPr>
                        <a:t>Operating cash,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£m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T Std 1"/>
                          <a:ea typeface="Avenir LT Std 1"/>
                          <a:cs typeface="Avenir LT Std 1"/>
                          <a:sym typeface="Avenir LT Std 1"/>
                        </a:rPr>
                        <a:t> 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602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456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243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237">
                <a:tc>
                  <a:txBody>
                    <a:bodyPr/>
                    <a:lstStyle/>
                    <a:p>
                      <a:pPr algn="l">
                        <a:lnSpc>
                          <a:spcPts val="1680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T Std 1"/>
                          <a:ea typeface="Avenir LT Std 1"/>
                          <a:cs typeface="Avenir LT Std 1"/>
                          <a:sym typeface="Avenir LT Std 1"/>
                        </a:rPr>
                        <a:t>Liquidity headroom (Note 2),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£m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1,038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820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Avenir Next LT Pro 1"/>
                          <a:ea typeface="Avenir Next LT Pro 1"/>
                          <a:cs typeface="Avenir Next LT Pro 1"/>
                          <a:sym typeface="Avenir Next LT Pro 1"/>
                        </a:rPr>
                        <a:t>441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1325175"/>
            <a:ext cx="5834976" cy="4573260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506277" y="6074247"/>
            <a:ext cx="17275445" cy="3086100"/>
            <a:chOff x="0" y="0"/>
            <a:chExt cx="4549912" cy="8128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549911" cy="812800"/>
            </a:xfrm>
            <a:custGeom>
              <a:avLst/>
              <a:gdLst/>
              <a:ahLst/>
              <a:cxnLst/>
              <a:rect l="l" t="t" r="r" b="b"/>
              <a:pathLst>
                <a:path w="4549911" h="812800">
                  <a:moveTo>
                    <a:pt x="22855" y="0"/>
                  </a:moveTo>
                  <a:lnTo>
                    <a:pt x="4527056" y="0"/>
                  </a:lnTo>
                  <a:cubicBezTo>
                    <a:pt x="4533117" y="0"/>
                    <a:pt x="4538931" y="2408"/>
                    <a:pt x="4543217" y="6694"/>
                  </a:cubicBezTo>
                  <a:cubicBezTo>
                    <a:pt x="4547503" y="10980"/>
                    <a:pt x="4549911" y="16794"/>
                    <a:pt x="4549911" y="22855"/>
                  </a:cubicBezTo>
                  <a:lnTo>
                    <a:pt x="4549911" y="789945"/>
                  </a:lnTo>
                  <a:cubicBezTo>
                    <a:pt x="4549911" y="802567"/>
                    <a:pt x="4539679" y="812800"/>
                    <a:pt x="4527056" y="812800"/>
                  </a:cubicBezTo>
                  <a:lnTo>
                    <a:pt x="22855" y="812800"/>
                  </a:lnTo>
                  <a:cubicBezTo>
                    <a:pt x="16794" y="812800"/>
                    <a:pt x="10980" y="810392"/>
                    <a:pt x="6694" y="806106"/>
                  </a:cubicBezTo>
                  <a:cubicBezTo>
                    <a:pt x="2408" y="801820"/>
                    <a:pt x="0" y="796006"/>
                    <a:pt x="0" y="789945"/>
                  </a:cubicBezTo>
                  <a:lnTo>
                    <a:pt x="0" y="22855"/>
                  </a:lnTo>
                  <a:cubicBezTo>
                    <a:pt x="0" y="16794"/>
                    <a:pt x="2408" y="10980"/>
                    <a:pt x="6694" y="6694"/>
                  </a:cubicBezTo>
                  <a:cubicBezTo>
                    <a:pt x="10980" y="2408"/>
                    <a:pt x="16794" y="0"/>
                    <a:pt x="22855" y="0"/>
                  </a:cubicBezTo>
                  <a:close/>
                </a:path>
              </a:pathLst>
            </a:custGeom>
            <a:solidFill>
              <a:srgbClr val="00A9E0">
                <a:alpha val="15686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104775"/>
              <a:ext cx="4549912" cy="9175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-668195" y="356445"/>
            <a:ext cx="12609755" cy="697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</a:pPr>
            <a:r>
              <a:rPr lang="en-US" sz="4200" dirty="0">
                <a:solidFill>
                  <a:srgbClr val="00A9E0"/>
                </a:solidFill>
                <a:latin typeface="Avenir Next LT Pro 1"/>
                <a:ea typeface="Avenir Next LT Pro 1"/>
                <a:cs typeface="Avenir Next LT Pro 1"/>
                <a:sym typeface="Avenir Next LT Pro 1"/>
              </a:rPr>
              <a:t>Financial Strength of the Co-op Group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28600" y="1267229"/>
            <a:ext cx="2937046" cy="4137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dirty="0">
                <a:solidFill>
                  <a:srgbClr val="000000"/>
                </a:solidFill>
                <a:latin typeface="Avenir Next LT Pro 1"/>
                <a:ea typeface="Avenir Next LT Pro 1"/>
                <a:cs typeface="Avenir Next LT Pro 1"/>
                <a:sym typeface="Avenir Next LT Pro 1"/>
              </a:rPr>
              <a:t>Key metrics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1962437" y="1415795"/>
            <a:ext cx="2200672" cy="4794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dirty="0">
                <a:solidFill>
                  <a:srgbClr val="000000"/>
                </a:solidFill>
                <a:latin typeface="Avenir Next LT Pro 1"/>
                <a:ea typeface="Avenir Next LT Pro 1"/>
                <a:cs typeface="Avenir Next LT Pro 1"/>
                <a:sym typeface="Avenir Next LT Pro 1"/>
              </a:rPr>
              <a:t>FY25 Revenue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60999" y="6769572"/>
            <a:ext cx="8154213" cy="1628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23860" lvl="1" indent="-161930" algn="l">
              <a:lnSpc>
                <a:spcPts val="2100"/>
              </a:lnSpc>
              <a:spcBef>
                <a:spcPct val="0"/>
              </a:spcBef>
              <a:buFont typeface="Arial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T Std 2"/>
                <a:ea typeface="Avenir LT Std 2"/>
                <a:cs typeface="Avenir LT Std 2"/>
                <a:sym typeface="Avenir LT Std 2"/>
              </a:rPr>
              <a:t>Founded in 1844, TCG is a substantial £11bn business with a proven track record of strong performance. Its diversified portfolio consists of Food Retail, Wholesale/B2B and Life Services (Funeral, Legal and Insurance).</a:t>
            </a:r>
          </a:p>
          <a:p>
            <a:pPr algn="l">
              <a:lnSpc>
                <a:spcPts val="2100"/>
              </a:lnSpc>
              <a:spcBef>
                <a:spcPct val="0"/>
              </a:spcBef>
            </a:pPr>
            <a:endParaRPr lang="en-US" sz="1500" dirty="0">
              <a:solidFill>
                <a:srgbClr val="000000"/>
              </a:solidFill>
              <a:latin typeface="Avenir LT Std 2"/>
              <a:ea typeface="Avenir LT Std 2"/>
              <a:cs typeface="Avenir LT Std 2"/>
              <a:sym typeface="Avenir LT Std 2"/>
            </a:endParaRPr>
          </a:p>
          <a:p>
            <a:pPr marL="323860" lvl="1" indent="-161930" algn="l">
              <a:lnSpc>
                <a:spcPts val="2100"/>
              </a:lnSpc>
              <a:spcBef>
                <a:spcPct val="0"/>
              </a:spcBef>
              <a:buFont typeface="Arial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T Std 2"/>
                <a:ea typeface="Avenir LT Std 2"/>
                <a:cs typeface="Avenir LT Std 2"/>
                <a:sym typeface="Avenir LT Std 2"/>
              </a:rPr>
              <a:t>The business employs over 53,000 staff, operates more than 2,300 own stores and delivers grocery products to over 5,600 locations.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96753" y="4676816"/>
            <a:ext cx="5708585" cy="2014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 dirty="0">
                <a:solidFill>
                  <a:srgbClr val="000000"/>
                </a:solidFill>
                <a:latin typeface="Avenir Next LT Pro 2"/>
                <a:ea typeface="Avenir Next LT Pro 2"/>
                <a:cs typeface="Avenir Next LT Pro 2"/>
                <a:sym typeface="Avenir Next LT Pro 2"/>
              </a:rPr>
              <a:t>Source: Members’ Annual Report 2025 and Audited Accounts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96754" y="5048927"/>
            <a:ext cx="8163087" cy="6457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 dirty="0">
                <a:solidFill>
                  <a:srgbClr val="000000"/>
                </a:solidFill>
                <a:latin typeface="Avenir Next LT Pro 2"/>
                <a:ea typeface="Avenir Next LT Pro 2"/>
                <a:cs typeface="Avenir Next LT Pro 2"/>
                <a:sym typeface="Avenir Next LT Pro 2"/>
              </a:rPr>
              <a:t>Notes: </a:t>
            </a:r>
          </a:p>
          <a:p>
            <a:pPr algn="l">
              <a:lnSpc>
                <a:spcPts val="1680"/>
              </a:lnSpc>
            </a:pPr>
            <a:r>
              <a:rPr lang="en-US" sz="1200" dirty="0">
                <a:solidFill>
                  <a:srgbClr val="000000"/>
                </a:solidFill>
                <a:latin typeface="Avenir Next LT Pro 2"/>
                <a:ea typeface="Avenir Next LT Pro 2"/>
                <a:cs typeface="Avenir Next LT Pro 2"/>
                <a:sym typeface="Avenir Next LT Pro 2"/>
              </a:rPr>
              <a:t>1 - EBITDA is operating profit excluding depreciation and </a:t>
            </a:r>
            <a:r>
              <a:rPr lang="en-US" sz="1200" dirty="0" err="1">
                <a:solidFill>
                  <a:srgbClr val="000000"/>
                </a:solidFill>
                <a:latin typeface="Avenir Next LT Pro 2"/>
                <a:ea typeface="Avenir Next LT Pro 2"/>
                <a:cs typeface="Avenir Next LT Pro 2"/>
                <a:sym typeface="Avenir Next LT Pro 2"/>
              </a:rPr>
              <a:t>amortisation</a:t>
            </a:r>
            <a:r>
              <a:rPr lang="en-US" sz="1200" dirty="0">
                <a:solidFill>
                  <a:srgbClr val="000000"/>
                </a:solidFill>
                <a:latin typeface="Avenir Next LT Pro 2"/>
                <a:ea typeface="Avenir Next LT Pro 2"/>
                <a:cs typeface="Avenir Next LT Pro 2"/>
                <a:sym typeface="Avenir Next LT Pro 2"/>
              </a:rPr>
              <a:t> </a:t>
            </a:r>
          </a:p>
          <a:p>
            <a:pPr algn="l">
              <a:lnSpc>
                <a:spcPts val="1680"/>
              </a:lnSpc>
            </a:pPr>
            <a:r>
              <a:rPr lang="en-US" sz="1200" dirty="0">
                <a:solidFill>
                  <a:srgbClr val="000000"/>
                </a:solidFill>
                <a:latin typeface="Avenir Next LT Pro 2"/>
                <a:ea typeface="Avenir Next LT Pro 2"/>
                <a:cs typeface="Avenir Next LT Pro 2"/>
                <a:sym typeface="Avenir Next LT Pro 2"/>
              </a:rPr>
              <a:t>2 - Liquidity headroom is amount of cash and available funding above what is needed to meet short-term obligations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298156" y="6210300"/>
            <a:ext cx="7996898" cy="26745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5750" indent="-285750">
              <a:lnSpc>
                <a:spcPts val="21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rgbClr val="000000"/>
                </a:solidFill>
                <a:latin typeface="Avenir LT Std 2"/>
              </a:rPr>
              <a:t>2025 was a challenging year, impacted by the cyber-attack as well as market and cost pressures. However, TCG's strong balance sheet meant that they have been able to absorb the cash impact and continue to invest.</a:t>
            </a:r>
          </a:p>
          <a:p>
            <a:pPr marL="285750" indent="-285750">
              <a:lnSpc>
                <a:spcPts val="21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sz="1500" dirty="0">
              <a:solidFill>
                <a:srgbClr val="000000"/>
              </a:solidFill>
              <a:latin typeface="Avenir LT Std 2"/>
            </a:endParaRPr>
          </a:p>
          <a:p>
            <a:pPr marL="285750" indent="-285750">
              <a:lnSpc>
                <a:spcPts val="21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rgbClr val="000000"/>
                </a:solidFill>
                <a:latin typeface="Avenir LT Std 2"/>
              </a:rPr>
              <a:t>Liquidity headroom at the end of 2025 was £441m, consisting of cash of £93m plus unused credit facilities of £348m.</a:t>
            </a:r>
          </a:p>
          <a:p>
            <a:pPr marL="285750" indent="-285750">
              <a:lnSpc>
                <a:spcPts val="21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sz="1500" dirty="0">
              <a:solidFill>
                <a:srgbClr val="000000"/>
              </a:solidFill>
              <a:latin typeface="Avenir LT Std 2"/>
            </a:endParaRPr>
          </a:p>
          <a:p>
            <a:pPr marL="285750" indent="-285750">
              <a:lnSpc>
                <a:spcPts val="21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rgbClr val="000000"/>
                </a:solidFill>
                <a:latin typeface="Avenir LT Std 2"/>
              </a:rPr>
              <a:t>TCG, and their auditors EY, considered their future main risks and uncertainties as part of their recent annual audit and confirmed that there remains sufficient liquidity headroom in their forecasts.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269</Words>
  <Application>Microsoft Office PowerPoint</Application>
  <PresentationFormat>Custom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Avenir LT Std 1</vt:lpstr>
      <vt:lpstr>Avenir Next LT Pro 2</vt:lpstr>
      <vt:lpstr>Calibri</vt:lpstr>
      <vt:lpstr>Arial</vt:lpstr>
      <vt:lpstr>Avenir LT Std 2</vt:lpstr>
      <vt:lpstr>Avenir Next LT Pro 1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Resilience of the Co-op Group</dc:title>
  <dc:creator>Emily Radley</dc:creator>
  <cp:lastModifiedBy>Anna Brown</cp:lastModifiedBy>
  <cp:revision>5</cp:revision>
  <dcterms:created xsi:type="dcterms:W3CDTF">2006-08-16T00:00:00Z</dcterms:created>
  <dcterms:modified xsi:type="dcterms:W3CDTF">2026-04-08T16:45:48Z</dcterms:modified>
  <dc:identifier>DAHFyuuVwnw</dc:identifier>
</cp:coreProperties>
</file>